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Jashila.J.C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au960221243024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45B457-7FAA-B99B-4867-B84745670EF5}"/>
              </a:ext>
            </a:extLst>
          </p:cNvPr>
          <p:cNvSpPr txBox="1"/>
          <p:nvPr/>
        </p:nvSpPr>
        <p:spPr>
          <a:xfrm>
            <a:off x="421850" y="957739"/>
            <a:ext cx="8513350" cy="375487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lumMod val="10000"/>
                  </a:schemeClr>
                </a:solidFill>
              </a:rPr>
              <a:t>The car rental application developed with the Django framework utilizes a robust data model to represent key entities such as vehicles, customers, reservations, and rental agencies. Through relational databases and Django's Object-Relational Mapping (ORM) capabilities, the application efficiently manages data and relationships between these entities.</a:t>
            </a:r>
          </a:p>
          <a:p>
            <a:pPr marL="285750" indent="-285750">
              <a:buFont typeface="Arial" panose="020B0604020202020204" pitchFamily="34" charset="0"/>
              <a:buChar char="•"/>
            </a:pPr>
            <a:r>
              <a:rPr lang="en-US" dirty="0">
                <a:solidFill>
                  <a:schemeClr val="tx2">
                    <a:lumMod val="10000"/>
                  </a:schemeClr>
                </a:solidFill>
              </a:rPr>
              <a:t>Results from the implementation showcase improved operational efficiency, streamlined reservation management, and enhanced customer satisfaction. The application's intuitive interface enables customers to easily browse available vehicles, make reservations, and track bookings. Meanwhile, rental agencies benefit from centralized inventory management, real-time availability updates, and automated reservation processing.</a:t>
            </a:r>
          </a:p>
          <a:p>
            <a:pPr marL="285750" indent="-285750">
              <a:buFont typeface="Arial" panose="020B0604020202020204" pitchFamily="34" charset="0"/>
              <a:buChar char="•"/>
            </a:pPr>
            <a:r>
              <a:rPr lang="en-US" dirty="0">
                <a:solidFill>
                  <a:schemeClr val="tx2">
                    <a:lumMod val="10000"/>
                  </a:schemeClr>
                </a:solidFill>
              </a:rPr>
              <a:t>Additionally, integration with AI-driven vehicle tracking systems and predictive maintenance algorithms ensures proactive fleet management, reducing downtime and maintenance costs. Customer experience enhancements, such as personalized recommendations and seamless communication channels, further contribute to elevated satisfaction levels.</a:t>
            </a:r>
          </a:p>
          <a:p>
            <a:endParaRPr lang="en-US" dirty="0">
              <a:solidFill>
                <a:schemeClr val="tx2">
                  <a:lumMod val="10000"/>
                </a:schemeClr>
              </a:solidFill>
            </a:endParaRPr>
          </a:p>
          <a:p>
            <a:r>
              <a:rPr lang="en-US" dirty="0">
                <a:solidFill>
                  <a:schemeClr val="tx2">
                    <a:lumMod val="10000"/>
                  </a:schemeClr>
                </a:solidFill>
              </a:rPr>
              <a:t>Overall, the modeling and results demonstrate the effectiveness of leveraging Django framework to develop a scalable and feature-rich car rental application, yielding tangible benefits for both customers and rental agencies</a:t>
            </a:r>
            <a:endParaRPr lang="en-IN" dirty="0">
              <a:solidFill>
                <a:schemeClr val="tx2">
                  <a:lumMod val="10000"/>
                </a:schemeClr>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10D20AB7-DE00-42FF-9EF5-D79AC5FAC1BB}"/>
              </a:ext>
            </a:extLst>
          </p:cNvPr>
          <p:cNvPicPr>
            <a:picLocks noChangeAspect="1"/>
          </p:cNvPicPr>
          <p:nvPr/>
        </p:nvPicPr>
        <p:blipFill>
          <a:blip r:embed="rId2"/>
          <a:stretch>
            <a:fillRect/>
          </a:stretch>
        </p:blipFill>
        <p:spPr>
          <a:xfrm>
            <a:off x="155850" y="1065075"/>
            <a:ext cx="8832300" cy="389572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descr="A screenshot of a computer&#10;&#10;Description automatically generated">
            <a:extLst>
              <a:ext uri="{FF2B5EF4-FFF2-40B4-BE49-F238E27FC236}">
                <a16:creationId xmlns:a16="http://schemas.microsoft.com/office/drawing/2014/main" id="{B1EE29AB-61E5-A518-DEA3-FBCE62903D7C}"/>
              </a:ext>
            </a:extLst>
          </p:cNvPr>
          <p:cNvPicPr>
            <a:picLocks noChangeAspect="1"/>
          </p:cNvPicPr>
          <p:nvPr/>
        </p:nvPicPr>
        <p:blipFill>
          <a:blip r:embed="rId2"/>
          <a:stretch>
            <a:fillRect/>
          </a:stretch>
        </p:blipFill>
        <p:spPr>
          <a:xfrm>
            <a:off x="367200" y="1029600"/>
            <a:ext cx="8332830" cy="398520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6" name="Picture 5" descr="A screenshot of a computer&#10;&#10;Description automatically generated">
            <a:extLst>
              <a:ext uri="{FF2B5EF4-FFF2-40B4-BE49-F238E27FC236}">
                <a16:creationId xmlns:a16="http://schemas.microsoft.com/office/drawing/2014/main" id="{9A0C91D5-C838-F683-1DF8-E8AD1A7F1EC9}"/>
              </a:ext>
            </a:extLst>
          </p:cNvPr>
          <p:cNvPicPr>
            <a:picLocks noChangeAspect="1"/>
          </p:cNvPicPr>
          <p:nvPr/>
        </p:nvPicPr>
        <p:blipFill>
          <a:blip r:embed="rId2"/>
          <a:stretch>
            <a:fillRect/>
          </a:stretch>
        </p:blipFill>
        <p:spPr>
          <a:xfrm>
            <a:off x="0" y="1167750"/>
            <a:ext cx="3225600" cy="3009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2DBBDF5-2596-302A-B1A1-1FF38A2C979C}"/>
              </a:ext>
            </a:extLst>
          </p:cNvPr>
          <p:cNvPicPr>
            <a:picLocks noChangeAspect="1"/>
          </p:cNvPicPr>
          <p:nvPr/>
        </p:nvPicPr>
        <p:blipFill>
          <a:blip r:embed="rId3"/>
          <a:stretch>
            <a:fillRect/>
          </a:stretch>
        </p:blipFill>
        <p:spPr>
          <a:xfrm>
            <a:off x="2822400" y="1167750"/>
            <a:ext cx="3772800" cy="30096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4BA46B2-E084-67FE-DFB5-A3AD4D00D380}"/>
              </a:ext>
            </a:extLst>
          </p:cNvPr>
          <p:cNvPicPr>
            <a:picLocks noChangeAspect="1"/>
          </p:cNvPicPr>
          <p:nvPr/>
        </p:nvPicPr>
        <p:blipFill>
          <a:blip r:embed="rId4"/>
          <a:stretch>
            <a:fillRect/>
          </a:stretch>
        </p:blipFill>
        <p:spPr>
          <a:xfrm>
            <a:off x="6218400" y="1167750"/>
            <a:ext cx="2832000" cy="30096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6" name="Picture 5" descr="A screenshot of a computer&#10;&#10;Description automatically generated">
            <a:extLst>
              <a:ext uri="{FF2B5EF4-FFF2-40B4-BE49-F238E27FC236}">
                <a16:creationId xmlns:a16="http://schemas.microsoft.com/office/drawing/2014/main" id="{6BDE0D71-204C-4EFF-56F5-D1E84DC70FB3}"/>
              </a:ext>
            </a:extLst>
          </p:cNvPr>
          <p:cNvPicPr>
            <a:picLocks noChangeAspect="1"/>
          </p:cNvPicPr>
          <p:nvPr/>
        </p:nvPicPr>
        <p:blipFill>
          <a:blip r:embed="rId2"/>
          <a:stretch>
            <a:fillRect/>
          </a:stretch>
        </p:blipFill>
        <p:spPr>
          <a:xfrm>
            <a:off x="1144575" y="1102050"/>
            <a:ext cx="6854400" cy="385560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descr="A screenshot of a computer&#10;&#10;Description automatically generated">
            <a:extLst>
              <a:ext uri="{FF2B5EF4-FFF2-40B4-BE49-F238E27FC236}">
                <a16:creationId xmlns:a16="http://schemas.microsoft.com/office/drawing/2014/main" id="{424975A8-33A5-8D52-8A43-45C40C8215EE}"/>
              </a:ext>
            </a:extLst>
          </p:cNvPr>
          <p:cNvPicPr>
            <a:picLocks noChangeAspect="1"/>
          </p:cNvPicPr>
          <p:nvPr/>
        </p:nvPicPr>
        <p:blipFill>
          <a:blip r:embed="rId2"/>
          <a:stretch>
            <a:fillRect/>
          </a:stretch>
        </p:blipFill>
        <p:spPr>
          <a:xfrm>
            <a:off x="1418400" y="1098234"/>
            <a:ext cx="6092800" cy="34272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27071" y="364853"/>
            <a:ext cx="8421857" cy="1310734"/>
          </a:xfrm>
        </p:spPr>
        <p:txBody>
          <a:bodyPr/>
          <a:lstStyle/>
          <a:p>
            <a:pPr lvl="0" eaLnBrk="0" fontAlgn="base" hangingPunct="0">
              <a:spcBef>
                <a:spcPct val="0"/>
              </a:spcBef>
              <a:spcAft>
                <a:spcPct val="0"/>
              </a:spcAft>
              <a:buClrTx/>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3" name="Rectangle 1">
            <a:extLst>
              <a:ext uri="{FF2B5EF4-FFF2-40B4-BE49-F238E27FC236}">
                <a16:creationId xmlns:a16="http://schemas.microsoft.com/office/drawing/2014/main" id="{435A7BFF-0A06-3EDC-0209-4FB1DC1610CD}"/>
              </a:ext>
            </a:extLst>
          </p:cNvPr>
          <p:cNvSpPr>
            <a:spLocks noChangeArrowheads="1"/>
          </p:cNvSpPr>
          <p:nvPr/>
        </p:nvSpPr>
        <p:spPr bwMode="auto">
          <a:xfrm>
            <a:off x="0" y="-377155"/>
            <a:ext cx="5027017" cy="75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with rental vehicles in an immersive environment.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C98285D-D03F-E104-1356-EA00DBC5DD95}"/>
              </a:ext>
            </a:extLst>
          </p:cNvPr>
          <p:cNvSpPr>
            <a:spLocks noChangeArrowheads="1"/>
          </p:cNvSpPr>
          <p:nvPr/>
        </p:nvSpPr>
        <p:spPr bwMode="auto">
          <a:xfrm>
            <a:off x="0" y="0"/>
            <a:ext cx="11096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F42AB99-3C85-72D2-ABDC-EC59A5903C6F}"/>
              </a:ext>
            </a:extLst>
          </p:cNvPr>
          <p:cNvSpPr txBox="1"/>
          <p:nvPr/>
        </p:nvSpPr>
        <p:spPr>
          <a:xfrm>
            <a:off x="856800" y="1020220"/>
            <a:ext cx="7380000" cy="3293209"/>
          </a:xfrm>
          <a:prstGeom prst="rect">
            <a:avLst/>
          </a:prstGeom>
          <a:noFill/>
        </p:spPr>
        <p:txBody>
          <a:bodyPr wrap="square">
            <a:spAutoFit/>
          </a:bodyPr>
          <a:lstStyle/>
          <a:p>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Autonomous Vehicle Integration</a:t>
            </a:r>
            <a:r>
              <a:rPr lang="en-US" altLang="en-US" sz="1600" dirty="0">
                <a:solidFill>
                  <a:schemeClr val="tx1"/>
                </a:solidFill>
                <a:latin typeface="Arial" panose="020B0604020202020204" pitchFamily="34" charset="0"/>
              </a:rPr>
              <a:t>: Allow customers to rent self-driving cars for specific routes, providing an innovative rental experience.</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Sustainability Initiatives</a:t>
            </a:r>
            <a:r>
              <a:rPr lang="en-US" altLang="en-US" sz="1600" dirty="0">
                <a:solidFill>
                  <a:schemeClr val="tx1"/>
                </a:solidFill>
                <a:latin typeface="Arial" panose="020B0604020202020204" pitchFamily="34" charset="0"/>
              </a:rPr>
              <a:t>: Promote eco-friendly practices by offering electric or hybrid vehicles and integrating sustainability metrics into the booking process.</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Augmented Reality (AR) Features</a:t>
            </a:r>
            <a:r>
              <a:rPr lang="en-US" altLang="en-US" sz="1600" dirty="0">
                <a:solidFill>
                  <a:schemeClr val="tx1"/>
                </a:solidFill>
                <a:latin typeface="Arial" panose="020B0604020202020204" pitchFamily="34" charset="0"/>
              </a:rPr>
              <a:t>: Enable customers to visualize and customize rental vehicles virtually, enhancing the rental experience.</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Loyalty Programs and Personalization</a:t>
            </a:r>
            <a:r>
              <a:rPr lang="en-US" altLang="en-US" sz="1600" dirty="0">
                <a:solidFill>
                  <a:schemeClr val="tx1"/>
                </a:solidFill>
                <a:latin typeface="Arial" panose="020B0604020202020204" pitchFamily="34" charset="0"/>
              </a:rPr>
              <a:t>: Develop personalized offers and loyalty programs based on customer preferences and rental history.</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Blockchain Integration</a:t>
            </a:r>
            <a:r>
              <a:rPr lang="en-US" altLang="en-US" sz="1600" dirty="0">
                <a:solidFill>
                  <a:schemeClr val="tx1"/>
                </a:solidFill>
                <a:latin typeface="Arial" panose="020B0604020202020204" pitchFamily="34" charset="0"/>
              </a:rPr>
              <a:t>: Enhance security and transparency in rental transactions using blockchain technology.</a:t>
            </a:r>
            <a:br>
              <a:rPr lang="en-US" altLang="en-US" sz="1600" dirty="0">
                <a:solidFill>
                  <a:schemeClr val="tx1"/>
                </a:solidFill>
                <a:latin typeface="Arial" panose="020B0604020202020204" pitchFamily="34" charset="0"/>
              </a:rPr>
            </a:br>
            <a:r>
              <a:rPr lang="en-US" altLang="en-US" sz="1600" b="1" dirty="0">
                <a:solidFill>
                  <a:schemeClr val="tx1"/>
                </a:solidFill>
                <a:latin typeface="Arial" panose="020B0604020202020204" pitchFamily="34" charset="0"/>
              </a:rPr>
              <a:t>Virtual Reality (VR) Showrooms</a:t>
            </a:r>
            <a:r>
              <a:rPr lang="en-US" altLang="en-US" sz="1600" dirty="0">
                <a:solidFill>
                  <a:schemeClr val="tx1"/>
                </a:solidFill>
                <a:latin typeface="Arial" panose="020B0604020202020204" pitchFamily="34" charset="0"/>
              </a:rPr>
              <a:t>: Create virtual showrooms for customers to explore and interact </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8F94281A-045B-5C07-46D2-8BB1F9247632}"/>
              </a:ext>
            </a:extLst>
          </p:cNvPr>
          <p:cNvSpPr txBox="1"/>
          <p:nvPr/>
        </p:nvSpPr>
        <p:spPr>
          <a:xfrm>
            <a:off x="734400" y="1125200"/>
            <a:ext cx="7502400" cy="3046988"/>
          </a:xfrm>
          <a:prstGeom prst="rect">
            <a:avLst/>
          </a:prstGeom>
          <a:noFill/>
        </p:spPr>
        <p:txBody>
          <a:bodyPr wrap="square">
            <a:spAutoFit/>
          </a:bodyPr>
          <a:lstStyle/>
          <a:p>
            <a:r>
              <a:rPr lang="en-US" sz="1600" dirty="0"/>
              <a:t>In conclusion, the car rental application developed with the Django framework offers a comprehensive solution for streamlining the rental process, enhancing customer experience, and improving operational efficiency. Leveraging advanced technologies such as AI-driven vehicle tracking systems and predictive maintenance algorithms, the application optimizes fleet management and reduces downtime. With a user-friendly interface, secure payment processing, and real-time availability updates, customers enjoy a seamless booking experience. Additionally, future enhancements such as autonomous vehicle integration and sustainability initiatives ensure the application remains at the forefront of innovation in the car rental industry. Overall, the application demonstrates the power of Django framework in delivering scalable, feature-rich solutions that meet the evolving needs of rental agencies and customers alike.</a:t>
            </a:r>
            <a:endParaRPr lang="en-IN" sz="1600"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dirty="0">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9760A93-EF1E-A825-0C11-D2C09AD60988}"/>
              </a:ext>
            </a:extLst>
          </p:cNvPr>
          <p:cNvSpPr txBox="1"/>
          <p:nvPr/>
        </p:nvSpPr>
        <p:spPr>
          <a:xfrm>
            <a:off x="845820" y="915607"/>
            <a:ext cx="7758180" cy="3262432"/>
          </a:xfrm>
          <a:prstGeom prst="rect">
            <a:avLst/>
          </a:prstGeom>
          <a:noFill/>
        </p:spPr>
        <p:txBody>
          <a:bodyPr wrap="square">
            <a:spAutoFit/>
          </a:bodyPr>
          <a:lstStyle/>
          <a:p>
            <a:endParaRPr lang="en-US" dirty="0"/>
          </a:p>
          <a:p>
            <a:r>
              <a:rPr lang="en-US" sz="1600" dirty="0">
                <a:solidFill>
                  <a:schemeClr val="tx1">
                    <a:lumMod val="95000"/>
                    <a:lumOff val="5000"/>
                  </a:schemeClr>
                </a:solidFill>
              </a:rPr>
              <a:t>This project aims to develop a robust car rental application using the Django framework, a high-level Python web framework known for its simplicity and flexibility. The application will provide a user-friendly interface for customers to browse available cars, make reservations, and manage bookings. It will also include an administrative interface for car rental companies to manage their fleet, pricing, and customer bookings efficiently. By leveraging Django's built-in features such as authentication, ORM, and templating, the application will be scalable, secure, and easy to maintain. Through extensive documentation and user training materials, the project will empower rental agencies to efficiently manage their operations and provide exceptional service to their customers. Overall, this project seeks to streamline the car rental process, enhancing the experience for both customers and rental agencies.</a:t>
            </a:r>
            <a:endParaRPr lang="en-IN" sz="1600" dirty="0">
              <a:solidFill>
                <a:schemeClr val="tx1">
                  <a:lumMod val="95000"/>
                  <a:lumOff val="5000"/>
                </a:schemeClr>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F678ABC2-2913-758F-7E16-F108B695F2C2}"/>
              </a:ext>
            </a:extLst>
          </p:cNvPr>
          <p:cNvSpPr txBox="1"/>
          <p:nvPr/>
        </p:nvSpPr>
        <p:spPr>
          <a:xfrm>
            <a:off x="845820" y="1346494"/>
            <a:ext cx="7578180" cy="2585323"/>
          </a:xfrm>
          <a:prstGeom prst="rect">
            <a:avLst/>
          </a:prstGeom>
          <a:noFill/>
        </p:spPr>
        <p:txBody>
          <a:bodyPr wrap="square">
            <a:spAutoFit/>
          </a:bodyPr>
          <a:lstStyle/>
          <a:p>
            <a:r>
              <a:rPr lang="en-US" sz="1800" dirty="0"/>
              <a:t>            The problem Statement for a car rental application could be: </a:t>
            </a:r>
          </a:p>
          <a:p>
            <a:r>
              <a:rPr lang="en-US" sz="1800" dirty="0"/>
              <a:t>“Developing a car rental application using the Django framework to address the inefficiencies and complexities in the traditional car rental process. This includes improving the user experience for customers searching, booking, and managing rentals, as well as streamlining administrative tasks for rental agencies such as inventory management and reservation tracking. The goal is to create a seamless and efficient platform that enhances the overall car rental experience for both customers and rental agencies.”</a:t>
            </a:r>
            <a:endParaRPr lang="en-IN" sz="18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7874D6BD-E4AA-5C28-CEE3-9B134E5A46E4}"/>
              </a:ext>
            </a:extLst>
          </p:cNvPr>
          <p:cNvSpPr txBox="1"/>
          <p:nvPr/>
        </p:nvSpPr>
        <p:spPr>
          <a:xfrm>
            <a:off x="734400" y="1131050"/>
            <a:ext cx="6991200" cy="2862322"/>
          </a:xfrm>
          <a:prstGeom prst="rect">
            <a:avLst/>
          </a:prstGeom>
          <a:noFill/>
        </p:spPr>
        <p:txBody>
          <a:bodyPr wrap="square">
            <a:spAutoFit/>
          </a:bodyPr>
          <a:lstStyle/>
          <a:p>
            <a:r>
              <a:rPr lang="en-US" sz="1800" dirty="0"/>
              <a:t>Creating a car rental application using Django framework to simplify the rental process for customers and streamline operations for rental agencies. The application will feature a user-friendly interface for browsing, booking, and managing rentals, along with administrative tools for inventory management and reservation tracking. Key functionalities include real-time availability updates, secure payment processing, and integration with mapping APIs for location-based services. The project aims to deliver a scalable, reliable, and easy-to-use solution that enhances the overall car rental experience.</a:t>
            </a:r>
            <a:endParaRPr lang="en-IN" sz="18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0606A304-31A6-DC5F-4084-3C3EEB9CB708}"/>
              </a:ext>
            </a:extLst>
          </p:cNvPr>
          <p:cNvSpPr txBox="1"/>
          <p:nvPr/>
        </p:nvSpPr>
        <p:spPr>
          <a:xfrm>
            <a:off x="727200" y="1023329"/>
            <a:ext cx="6919200" cy="3139321"/>
          </a:xfrm>
          <a:prstGeom prst="rect">
            <a:avLst/>
          </a:prstGeom>
          <a:noFill/>
        </p:spPr>
        <p:txBody>
          <a:bodyPr wrap="square">
            <a:spAutoFit/>
          </a:bodyPr>
          <a:lstStyle/>
          <a:p>
            <a:r>
              <a:rPr lang="en-US" sz="1800" dirty="0"/>
              <a:t>Utilizing the Django framework to develop a comprehensive car rental application that offers a seamless experience for both customers and rental agencies. The solution will include features such as a user-friendly interface for browsing and booking cars, real-time availability updates, secure payment processing, and integration with mapping APIs for location-based services. Administrative tools will enable rental agencies to efficiently manage their fleet, pricing, and reservations. By leveraging Django's built-in functionalities, the solution will be scalable, secure, and easy to maintain, ultimately enhancing the efficiency and user satisfaction of the car rental process.</a:t>
            </a:r>
            <a:endParaRPr lang="en-IN" sz="18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a:extLst>
              <a:ext uri="{FF2B5EF4-FFF2-40B4-BE49-F238E27FC236}">
                <a16:creationId xmlns:a16="http://schemas.microsoft.com/office/drawing/2014/main" id="{3FD2B3ED-DAC3-8A94-6E8C-E9F133EC3D97}"/>
              </a:ext>
            </a:extLst>
          </p:cNvPr>
          <p:cNvSpPr txBox="1"/>
          <p:nvPr/>
        </p:nvSpPr>
        <p:spPr>
          <a:xfrm>
            <a:off x="216000" y="604801"/>
            <a:ext cx="8259133" cy="3323987"/>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en-US" b="1" dirty="0"/>
              <a:t>User-friendly Interface:</a:t>
            </a:r>
          </a:p>
          <a:p>
            <a:r>
              <a:rPr lang="en-US" dirty="0"/>
              <a:t>             The application will feature an intuitive and visually appealing interface that allows customers to easily search for available cars based on their preferences such as location, date, and vehicle type.</a:t>
            </a:r>
          </a:p>
          <a:p>
            <a:r>
              <a:rPr lang="en-US" dirty="0"/>
              <a:t>Customers will have the ability to view detailed information about each car, including specifications, photos, and rental rates.</a:t>
            </a:r>
          </a:p>
          <a:p>
            <a:pPr marL="285750" indent="-285750">
              <a:buFont typeface="Arial" panose="020B0604020202020204" pitchFamily="34" charset="0"/>
              <a:buChar char="•"/>
            </a:pPr>
            <a:r>
              <a:rPr lang="en-US" b="1" dirty="0"/>
              <a:t>Booking System:</a:t>
            </a:r>
          </a:p>
          <a:p>
            <a:r>
              <a:rPr lang="en-US" dirty="0"/>
              <a:t>               The application will include a robust booking system that enables customers to make reservations for their desired car with </a:t>
            </a:r>
            <a:r>
              <a:rPr lang="en-US" dirty="0" err="1"/>
              <a:t>ease.Customers</a:t>
            </a:r>
            <a:r>
              <a:rPr lang="en-US" dirty="0"/>
              <a:t> will be able to select their pickup and drop-off locations, choose rental dates and times, and proceed with the booking process seamlessly.</a:t>
            </a:r>
          </a:p>
          <a:p>
            <a:pPr marL="342900" indent="-342900">
              <a:buFont typeface="Arial" panose="020B0604020202020204" pitchFamily="34" charset="0"/>
              <a:buChar char="•"/>
            </a:pPr>
            <a:r>
              <a:rPr lang="en-US" b="1" dirty="0"/>
              <a:t>Real-time Availability Updates:</a:t>
            </a:r>
          </a:p>
          <a:p>
            <a:r>
              <a:rPr lang="en-US" dirty="0"/>
              <a:t>               The application will integrate real-time availability updates to ensure that customers have access to accurate information about car </a:t>
            </a:r>
            <a:r>
              <a:rPr lang="en-US" dirty="0" err="1"/>
              <a:t>availability.As</a:t>
            </a:r>
            <a:r>
              <a:rPr lang="en-US" dirty="0"/>
              <a:t> bookings are made and vehicles are rented out, the availability status will be updated automatically to prevent double bookings and ensure a smooth rental process.</a:t>
            </a:r>
            <a:endParaRPr lang="en-IN"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64800" y="467590"/>
            <a:ext cx="8784000" cy="4577985"/>
          </a:xfrm>
          <a:prstGeom prst="rect">
            <a:avLst/>
          </a:prstGeom>
          <a:noFill/>
        </p:spPr>
        <p:txBody>
          <a:bodyPr wrap="square">
            <a:spAutoFit/>
          </a:bodyPr>
          <a:lstStyle/>
          <a:p>
            <a:pPr marL="742950" lvl="1" indent="-285750" algn="l">
              <a:lnSpc>
                <a:spcPct val="150000"/>
              </a:lnSpc>
              <a:buFont typeface="Arial" panose="020B0604020202020204" pitchFamily="34" charset="0"/>
              <a:buChar char="•"/>
            </a:pPr>
            <a:r>
              <a:rPr lang="en-US" b="1" i="0" dirty="0">
                <a:solidFill>
                  <a:srgbClr val="374151"/>
                </a:solidFill>
                <a:effectLst/>
                <a:latin typeface="Times New Roman" panose="02020603050405020304" pitchFamily="18" charset="0"/>
                <a:cs typeface="Times New Roman" panose="02020603050405020304" pitchFamily="18" charset="0"/>
              </a:rPr>
              <a:t>Secure Payment Processing:</a:t>
            </a:r>
          </a:p>
          <a:p>
            <a:pPr marL="457200" lvl="1"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To facilitate secure transactions, the application will incorporate secure payment processing mechanisms, allowing customers to pay for their rentals using credit/debit cards or other payment methods.</a:t>
            </a:r>
          </a:p>
          <a:p>
            <a:pPr marL="742950" lvl="1" indent="-285750" algn="l">
              <a:lnSpc>
                <a:spcPct val="150000"/>
              </a:lnSpc>
              <a:buFont typeface="Arial" panose="020B0604020202020204" pitchFamily="34" charset="0"/>
              <a:buChar char="•"/>
            </a:pPr>
            <a:r>
              <a:rPr lang="en-US" b="1" i="0" dirty="0">
                <a:solidFill>
                  <a:srgbClr val="374151"/>
                </a:solidFill>
                <a:effectLst/>
                <a:latin typeface="Times New Roman" panose="02020603050405020304" pitchFamily="18" charset="0"/>
                <a:cs typeface="Times New Roman" panose="02020603050405020304" pitchFamily="18" charset="0"/>
              </a:rPr>
              <a:t>Administrative Tools:</a:t>
            </a:r>
          </a:p>
          <a:p>
            <a:pPr marL="457200" lvl="1"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Rental agencies will have access to administrative tools that allow them to manage their fleet, pricing, and reservations efficiently.</a:t>
            </a:r>
          </a:p>
          <a:p>
            <a:pPr marL="457200" lvl="1"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These tools </a:t>
            </a:r>
            <a:r>
              <a:rPr lang="en-US" b="0" i="0" dirty="0">
                <a:solidFill>
                  <a:srgbClr val="374151"/>
                </a:solidFill>
                <a:effectLst/>
                <a:latin typeface="+mj-lt"/>
                <a:cs typeface="Times New Roman" panose="02020603050405020304" pitchFamily="18" charset="0"/>
              </a:rPr>
              <a:t>will</a:t>
            </a:r>
            <a:r>
              <a:rPr lang="en-US" b="0" i="0" dirty="0">
                <a:solidFill>
                  <a:srgbClr val="374151"/>
                </a:solidFill>
                <a:effectLst/>
                <a:latin typeface="Times New Roman" panose="02020603050405020304" pitchFamily="18" charset="0"/>
                <a:cs typeface="Times New Roman" panose="02020603050405020304" pitchFamily="18" charset="0"/>
              </a:rPr>
              <a:t> enable rental agencies to add new vehicles to their inventory, update rental rates, track reservations, and generate reports to monitor their business performance.</a:t>
            </a:r>
          </a:p>
          <a:p>
            <a:pPr marL="742950" lvl="1" indent="-285750" algn="l">
              <a:lnSpc>
                <a:spcPct val="150000"/>
              </a:lnSpc>
              <a:buFont typeface="Arial" panose="020B0604020202020204" pitchFamily="34" charset="0"/>
              <a:buChar char="•"/>
            </a:pPr>
            <a:r>
              <a:rPr lang="en-US" b="1" i="0" dirty="0">
                <a:solidFill>
                  <a:srgbClr val="374151"/>
                </a:solidFill>
                <a:effectLst/>
                <a:latin typeface="Times New Roman" panose="02020603050405020304" pitchFamily="18" charset="0"/>
                <a:cs typeface="Times New Roman" panose="02020603050405020304" pitchFamily="18" charset="0"/>
              </a:rPr>
              <a:t>Integration with Mapping APIs:</a:t>
            </a:r>
          </a:p>
          <a:p>
            <a:pPr marL="457200" lvl="1"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The application will integrate with mapping APIs such as Google Maps to provide location-based services, including directions to rental locations and nearby amenities.</a:t>
            </a:r>
          </a:p>
          <a:p>
            <a:pPr marL="457200" lvl="1"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This integration will enhance the user experience by offering convenient navigation features and helping customers locate rental agencies easily.</a:t>
            </a: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202</TotalTime>
  <Words>1289</Words>
  <Application>Microsoft Office PowerPoint</Application>
  <PresentationFormat>On-screen Show (16:9)</PresentationFormat>
  <Paragraphs>71</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Catherine K</cp:lastModifiedBy>
  <cp:revision>8</cp:revision>
  <dcterms:modified xsi:type="dcterms:W3CDTF">2024-04-12T03:40:26Z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